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3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</p:sldIdLst>
  <p:sldSz cy="5143500" cx="9144000"/>
  <p:notesSz cx="6858000" cy="9144000"/>
  <p:embeddedFontLst>
    <p:embeddedFont>
      <p:font typeface="Raleway"/>
      <p:regular r:id="rId13"/>
      <p:bold r:id="rId14"/>
      <p:italic r:id="rId15"/>
      <p:boldItalic r:id="rId16"/>
    </p:embeddedFont>
    <p:embeddedFont>
      <p:font typeface="Roboto"/>
      <p:regular r:id="rId17"/>
      <p:bold r:id="rId18"/>
      <p:italic r:id="rId19"/>
      <p:boldItalic r:id="rId20"/>
    </p:embeddedFont>
    <p:embeddedFont>
      <p:font typeface="Caveat"/>
      <p:regular r:id="rId21"/>
      <p:bold r:id="rId22"/>
    </p:embeddedFont>
    <p:embeddedFont>
      <p:font typeface="Lato"/>
      <p:regular r:id="rId23"/>
      <p:bold r:id="rId24"/>
      <p:italic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boldItalic.fntdata"/><Relationship Id="rId22" Type="http://schemas.openxmlformats.org/officeDocument/2006/relationships/font" Target="fonts/Caveat-bold.fntdata"/><Relationship Id="rId21" Type="http://schemas.openxmlformats.org/officeDocument/2006/relationships/font" Target="fonts/Caveat-regular.fntdata"/><Relationship Id="rId24" Type="http://schemas.openxmlformats.org/officeDocument/2006/relationships/font" Target="fonts/Lato-bold.fntdata"/><Relationship Id="rId23" Type="http://schemas.openxmlformats.org/officeDocument/2006/relationships/font" Target="fonts/Lato-regular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Lato-boldItalic.fntdata"/><Relationship Id="rId25" Type="http://schemas.openxmlformats.org/officeDocument/2006/relationships/font" Target="fonts/Lato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font" Target="fonts/Raleway-regular.fntdata"/><Relationship Id="rId12" Type="http://schemas.openxmlformats.org/officeDocument/2006/relationships/slide" Target="slides/slide8.xml"/><Relationship Id="rId15" Type="http://schemas.openxmlformats.org/officeDocument/2006/relationships/font" Target="fonts/Raleway-italic.fntdata"/><Relationship Id="rId14" Type="http://schemas.openxmlformats.org/officeDocument/2006/relationships/font" Target="fonts/Raleway-bold.fntdata"/><Relationship Id="rId17" Type="http://schemas.openxmlformats.org/officeDocument/2006/relationships/font" Target="fonts/Roboto-regular.fntdata"/><Relationship Id="rId16" Type="http://schemas.openxmlformats.org/officeDocument/2006/relationships/font" Target="fonts/Raleway-boldItalic.fntdata"/><Relationship Id="rId19" Type="http://schemas.openxmlformats.org/officeDocument/2006/relationships/font" Target="fonts/Roboto-italic.fntdata"/><Relationship Id="rId18" Type="http://schemas.openxmlformats.org/officeDocument/2006/relationships/font" Target="fonts/Roboto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27272"/>
              <a:buChar char="●"/>
              <a:defRPr sz="1100"/>
            </a:lvl1pPr>
            <a:lvl2pPr lvl="1">
              <a:spcBef>
                <a:spcPts val="0"/>
              </a:spcBef>
              <a:buSzPct val="127272"/>
              <a:buChar char="○"/>
              <a:defRPr sz="1100"/>
            </a:lvl2pPr>
            <a:lvl3pPr lvl="2">
              <a:spcBef>
                <a:spcPts val="0"/>
              </a:spcBef>
              <a:buSzPct val="127272"/>
              <a:buChar char="■"/>
              <a:defRPr sz="1100"/>
            </a:lvl3pPr>
            <a:lvl4pPr lvl="3">
              <a:spcBef>
                <a:spcPts val="0"/>
              </a:spcBef>
              <a:buSzPct val="127272"/>
              <a:buChar char="●"/>
              <a:defRPr sz="1100"/>
            </a:lvl4pPr>
            <a:lvl5pPr lvl="4">
              <a:spcBef>
                <a:spcPts val="0"/>
              </a:spcBef>
              <a:buSzPct val="127272"/>
              <a:buChar char="○"/>
              <a:defRPr sz="1100"/>
            </a:lvl5pPr>
            <a:lvl6pPr lvl="5">
              <a:spcBef>
                <a:spcPts val="0"/>
              </a:spcBef>
              <a:buSzPct val="127272"/>
              <a:buChar char="■"/>
              <a:defRPr sz="1100"/>
            </a:lvl6pPr>
            <a:lvl7pPr lvl="6">
              <a:spcBef>
                <a:spcPts val="0"/>
              </a:spcBef>
              <a:buSzPct val="127272"/>
              <a:buChar char="●"/>
              <a:defRPr sz="1100"/>
            </a:lvl7pPr>
            <a:lvl8pPr lvl="7">
              <a:spcBef>
                <a:spcPts val="0"/>
              </a:spcBef>
              <a:buSzPct val="127272"/>
              <a:buChar char="○"/>
              <a:defRPr sz="1100"/>
            </a:lvl8pPr>
            <a:lvl9pPr lvl="8">
              <a:spcBef>
                <a:spcPts val="0"/>
              </a:spcBef>
              <a:buSzPct val="127272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Shape 13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Shape 13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Shape 14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Shape 1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Shape 1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Shape 1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Shape 1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Shape 18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729450" y="1322450"/>
            <a:ext cx="3787800" cy="19881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Clr>
                <a:schemeClr val="dk2"/>
              </a:buClr>
              <a:buSzPct val="100000"/>
              <a:defRPr sz="4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buClr>
                <a:schemeClr val="dk2"/>
              </a:buClr>
              <a:buSzPct val="100000"/>
              <a:defRPr sz="4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buClr>
                <a:schemeClr val="dk2"/>
              </a:buClr>
              <a:buSzPct val="100000"/>
              <a:defRPr sz="4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buClr>
                <a:schemeClr val="dk2"/>
              </a:buClr>
              <a:buSzPct val="100000"/>
              <a:defRPr sz="4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buClr>
                <a:schemeClr val="dk2"/>
              </a:buClr>
              <a:buSzPct val="100000"/>
              <a:defRPr sz="4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buClr>
                <a:schemeClr val="dk2"/>
              </a:buClr>
              <a:buSzPct val="100000"/>
              <a:defRPr sz="4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buClr>
                <a:schemeClr val="dk2"/>
              </a:buClr>
              <a:buSzPct val="100000"/>
              <a:defRPr sz="4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buClr>
                <a:schemeClr val="dk2"/>
              </a:buClr>
              <a:buSzPct val="100000"/>
              <a:defRPr sz="4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buClr>
                <a:schemeClr val="dk2"/>
              </a:buClr>
              <a:buSzPct val="100000"/>
              <a:defRPr sz="4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729595" y="3401500"/>
            <a:ext cx="3787800" cy="5412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6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grpSp>
        <p:nvGrpSpPr>
          <p:cNvPr id="13" name="Shape 1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4" name="Shape 1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" name="Shape 1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Shape 1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ection title and description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92" name="Shape 9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93" name="Shape 9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4" name="Shape 9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Shape 95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Clr>
                <a:schemeClr val="dk2"/>
              </a:buClr>
              <a:buSzPct val="100000"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buClr>
                <a:schemeClr val="dk2"/>
              </a:buClr>
              <a:buSzPct val="100000"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buClr>
                <a:schemeClr val="dk2"/>
              </a:buClr>
              <a:buSzPct val="100000"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buClr>
                <a:schemeClr val="dk2"/>
              </a:buClr>
              <a:buSzPct val="100000"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buClr>
                <a:schemeClr val="dk2"/>
              </a:buClr>
              <a:buSzPct val="100000"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buClr>
                <a:schemeClr val="dk2"/>
              </a:buClr>
              <a:buSzPct val="100000"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buClr>
                <a:schemeClr val="dk2"/>
              </a:buClr>
              <a:buSzPct val="100000"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buClr>
                <a:schemeClr val="dk2"/>
              </a:buClr>
              <a:buSzPct val="100000"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buClr>
                <a:schemeClr val="dk2"/>
              </a:buClr>
              <a:buSzPct val="100000"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6" name="Shape 96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600"/>
            </a:lvl9pPr>
          </a:lstStyle>
          <a:p/>
        </p:txBody>
      </p:sp>
      <p:sp>
        <p:nvSpPr>
          <p:cNvPr id="97" name="Shape 97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98" name="Shape 9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ection title and description 1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ide view of hands writing in a notebook at a cafe" id="100" name="Shape 100"/>
          <p:cNvPicPr preferRelativeResize="0"/>
          <p:nvPr/>
        </p:nvPicPr>
        <p:blipFill rotWithShape="1">
          <a:blip r:embed="rId2">
            <a:alphaModFix/>
          </a:blip>
          <a:srcRect b="26446" l="9050" r="54351" t="12064"/>
          <a:stretch/>
        </p:blipFill>
        <p:spPr>
          <a:xfrm>
            <a:off x="1" y="-50"/>
            <a:ext cx="4572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Shape 101"/>
          <p:cNvSpPr/>
          <p:nvPr/>
        </p:nvSpPr>
        <p:spPr>
          <a:xfrm>
            <a:off x="1650" y="0"/>
            <a:ext cx="45687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102" name="Shape 10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03" name="Shape 10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4" name="Shape 10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105" name="Shape 105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Clr>
                <a:srgbClr val="FFFFFF"/>
              </a:buClr>
              <a:buSzPct val="100000"/>
              <a:defRPr sz="30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ct val="100000"/>
              <a:defRPr sz="30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ct val="100000"/>
              <a:defRPr sz="30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ct val="100000"/>
              <a:defRPr sz="30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ct val="100000"/>
              <a:defRPr sz="30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ct val="100000"/>
              <a:defRPr sz="30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ct val="100000"/>
              <a:defRPr sz="30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ct val="100000"/>
              <a:defRPr sz="30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ct val="100000"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6" name="Shape 106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None/>
              <a:defRPr sz="1600">
                <a:solidFill>
                  <a:srgbClr val="FFFFFF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None/>
              <a:defRPr sz="1600">
                <a:solidFill>
                  <a:srgbClr val="FFFFFF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None/>
              <a:defRPr sz="1600">
                <a:solidFill>
                  <a:srgbClr val="FFFFFF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None/>
              <a:defRPr sz="1600">
                <a:solidFill>
                  <a:srgbClr val="FFFFFF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None/>
              <a:defRPr sz="1600">
                <a:solidFill>
                  <a:srgbClr val="FFFFFF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None/>
              <a:defRPr sz="1600">
                <a:solidFill>
                  <a:srgbClr val="FFFFFF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None/>
              <a:defRPr sz="1600">
                <a:solidFill>
                  <a:srgbClr val="FFFFFF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None/>
              <a:defRPr sz="1600">
                <a:solidFill>
                  <a:srgbClr val="FFFFFF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7" name="Shape 107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08" name="Shape 108"/>
          <p:cNvSpPr txBox="1"/>
          <p:nvPr>
            <p:ph idx="12" type="sldNum"/>
          </p:nvPr>
        </p:nvSpPr>
        <p:spPr>
          <a:xfrm>
            <a:off x="8536300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ection title and description 1 2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Shape 110"/>
          <p:cNvPicPr preferRelativeResize="0"/>
          <p:nvPr/>
        </p:nvPicPr>
        <p:blipFill rotWithShape="1">
          <a:blip r:embed="rId2">
            <a:alphaModFix/>
          </a:blip>
          <a:srcRect b="0" l="31883" r="25713" t="8096"/>
          <a:stretch/>
        </p:blipFill>
        <p:spPr>
          <a:xfrm>
            <a:off x="0" y="0"/>
            <a:ext cx="45752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Shape 111"/>
          <p:cNvSpPr/>
          <p:nvPr/>
        </p:nvSpPr>
        <p:spPr>
          <a:xfrm>
            <a:off x="-75" y="0"/>
            <a:ext cx="45720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112" name="Shape 11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13" name="Shape 11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4" name="Shape 11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115" name="Shape 115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Clr>
                <a:srgbClr val="FFFFFF"/>
              </a:buClr>
              <a:buSzPct val="100000"/>
              <a:defRPr sz="30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ct val="100000"/>
              <a:defRPr sz="30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ct val="100000"/>
              <a:defRPr sz="30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ct val="100000"/>
              <a:defRPr sz="30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ct val="100000"/>
              <a:defRPr sz="30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ct val="100000"/>
              <a:defRPr sz="30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ct val="100000"/>
              <a:defRPr sz="30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ct val="100000"/>
              <a:defRPr sz="30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ct val="100000"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6" name="Shape 116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None/>
              <a:defRPr sz="1600">
                <a:solidFill>
                  <a:srgbClr val="FFFFFF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None/>
              <a:defRPr sz="1600">
                <a:solidFill>
                  <a:srgbClr val="FFFFFF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None/>
              <a:defRPr sz="1600">
                <a:solidFill>
                  <a:srgbClr val="FFFFFF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None/>
              <a:defRPr sz="1600">
                <a:solidFill>
                  <a:srgbClr val="FFFFFF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None/>
              <a:defRPr sz="1600">
                <a:solidFill>
                  <a:srgbClr val="FFFFFF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None/>
              <a:defRPr sz="1600">
                <a:solidFill>
                  <a:srgbClr val="FFFFFF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None/>
              <a:defRPr sz="1600">
                <a:solidFill>
                  <a:srgbClr val="FFFFFF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None/>
              <a:defRPr sz="1600">
                <a:solidFill>
                  <a:srgbClr val="FFFFFF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7" name="Shape 117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18" name="Shape 11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121" name="Shape 12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ig number">
    <p:bg>
      <p:bgPr>
        <a:solidFill>
          <a:schemeClr val="dk1"/>
        </a:soli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" name="Shape 123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24" name="Shape 12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5" name="Shape 12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126" name="Shape 126"/>
          <p:cNvSpPr txBox="1"/>
          <p:nvPr>
            <p:ph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8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7" name="Shape 127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Shape 12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slide 1">
    <p:bg>
      <p:bgPr>
        <a:solidFill>
          <a:schemeClr val="lt2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/>
          <p:nvPr>
            <p:ph type="ctrTitle"/>
          </p:nvPr>
        </p:nvSpPr>
        <p:spPr>
          <a:xfrm>
            <a:off x="729450" y="1322450"/>
            <a:ext cx="3787800" cy="19881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Clr>
                <a:schemeClr val="dk2"/>
              </a:buClr>
              <a:buSzPct val="100000"/>
              <a:defRPr sz="4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buClr>
                <a:schemeClr val="dk2"/>
              </a:buClr>
              <a:buSzPct val="100000"/>
              <a:defRPr sz="4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buClr>
                <a:schemeClr val="dk2"/>
              </a:buClr>
              <a:buSzPct val="100000"/>
              <a:defRPr sz="4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buClr>
                <a:schemeClr val="dk2"/>
              </a:buClr>
              <a:buSzPct val="100000"/>
              <a:defRPr sz="4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buClr>
                <a:schemeClr val="dk2"/>
              </a:buClr>
              <a:buSzPct val="100000"/>
              <a:defRPr sz="4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buClr>
                <a:schemeClr val="dk2"/>
              </a:buClr>
              <a:buSzPct val="100000"/>
              <a:defRPr sz="4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buClr>
                <a:schemeClr val="dk2"/>
              </a:buClr>
              <a:buSzPct val="100000"/>
              <a:defRPr sz="4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buClr>
                <a:schemeClr val="dk2"/>
              </a:buClr>
              <a:buSzPct val="100000"/>
              <a:defRPr sz="4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buClr>
                <a:schemeClr val="dk2"/>
              </a:buClr>
              <a:buSzPct val="100000"/>
              <a:defRPr sz="4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" name="Shape 19"/>
          <p:cNvSpPr txBox="1"/>
          <p:nvPr>
            <p:ph idx="1" type="subTitle"/>
          </p:nvPr>
        </p:nvSpPr>
        <p:spPr>
          <a:xfrm>
            <a:off x="729595" y="3401500"/>
            <a:ext cx="3787800" cy="5412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600"/>
            </a:lvl9pPr>
          </a:lstStyle>
          <a:p/>
        </p:txBody>
      </p:sp>
      <p:sp>
        <p:nvSpPr>
          <p:cNvPr id="20" name="Shape 2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grpSp>
        <p:nvGrpSpPr>
          <p:cNvPr id="21" name="Shape 21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2" name="Shape 2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" name="Shape 2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24" name="Shape 24"/>
          <p:cNvSpPr/>
          <p:nvPr/>
        </p:nvSpPr>
        <p:spPr>
          <a:xfrm>
            <a:off x="0" y="1"/>
            <a:ext cx="9144000" cy="467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25" name="Shape 25"/>
          <p:cNvGrpSpPr/>
          <p:nvPr/>
        </p:nvGrpSpPr>
        <p:grpSpPr>
          <a:xfrm>
            <a:off x="5063224" y="1313339"/>
            <a:ext cx="3459829" cy="2670551"/>
            <a:chOff x="3553042" y="1657806"/>
            <a:chExt cx="3461100" cy="2671532"/>
          </a:xfrm>
        </p:grpSpPr>
        <p:sp>
          <p:nvSpPr>
            <p:cNvPr id="26" name="Shape 26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" name="Shape 27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" name="Shape 28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" name="Shape 29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" name="Shape 30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" name="Shape 31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" name="Shape 32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" name="Shape 33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Component Detail" id="34" name="Shape 34"/>
          <p:cNvPicPr preferRelativeResize="0"/>
          <p:nvPr/>
        </p:nvPicPr>
        <p:blipFill rotWithShape="1">
          <a:blip r:embed="rId2">
            <a:alphaModFix/>
          </a:blip>
          <a:srcRect b="25076" l="0" r="0" t="0"/>
          <a:stretch/>
        </p:blipFill>
        <p:spPr>
          <a:xfrm>
            <a:off x="5161725" y="1399791"/>
            <a:ext cx="3262825" cy="183342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Shape 35"/>
          <p:cNvSpPr/>
          <p:nvPr/>
        </p:nvSpPr>
        <p:spPr>
          <a:xfrm flipH="1">
            <a:off x="5156196" y="1401826"/>
            <a:ext cx="3268577" cy="1812993"/>
          </a:xfrm>
          <a:prstGeom prst="rtTriangle">
            <a:avLst/>
          </a:prstGeom>
          <a:solidFill>
            <a:srgbClr val="000000">
              <a:alpha val="3080"/>
            </a:srgbClr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36" name="Shape 36"/>
          <p:cNvGrpSpPr/>
          <p:nvPr/>
        </p:nvGrpSpPr>
        <p:grpSpPr>
          <a:xfrm>
            <a:off x="7666681" y="2077877"/>
            <a:ext cx="1148179" cy="2282764"/>
            <a:chOff x="7666681" y="2077877"/>
            <a:chExt cx="1148179" cy="2282764"/>
          </a:xfrm>
        </p:grpSpPr>
        <p:grpSp>
          <p:nvGrpSpPr>
            <p:cNvPr id="37" name="Shape 37"/>
            <p:cNvGrpSpPr/>
            <p:nvPr/>
          </p:nvGrpSpPr>
          <p:grpSpPr>
            <a:xfrm>
              <a:off x="7666681" y="2077877"/>
              <a:ext cx="1148179" cy="2282764"/>
              <a:chOff x="3983627" y="1676395"/>
              <a:chExt cx="1449538" cy="2881914"/>
            </a:xfrm>
          </p:grpSpPr>
          <p:sp>
            <p:nvSpPr>
              <p:cNvPr id="38" name="Shape 38"/>
              <p:cNvSpPr/>
              <p:nvPr/>
            </p:nvSpPr>
            <p:spPr>
              <a:xfrm rot="-5400000">
                <a:off x="3276827" y="2404608"/>
                <a:ext cx="2860500" cy="1446900"/>
              </a:xfrm>
              <a:prstGeom prst="roundRect">
                <a:avLst>
                  <a:gd fmla="val 4551" name="adj"/>
                </a:avLst>
              </a:pr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Shape 39"/>
              <p:cNvSpPr/>
              <p:nvPr/>
            </p:nvSpPr>
            <p:spPr>
              <a:xfrm rot="-5400000">
                <a:off x="3279465" y="2383195"/>
                <a:ext cx="2860500" cy="1446900"/>
              </a:xfrm>
              <a:prstGeom prst="roundRect">
                <a:avLst>
                  <a:gd fmla="val 4551" name="adj"/>
                </a:avLst>
              </a:prstGeom>
              <a:solidFill>
                <a:srgbClr val="333333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" name="Shape 40"/>
              <p:cNvSpPr/>
              <p:nvPr/>
            </p:nvSpPr>
            <p:spPr>
              <a:xfrm>
                <a:off x="4473243" y="4318802"/>
                <a:ext cx="472800" cy="76800"/>
              </a:xfrm>
              <a:prstGeom prst="roundRect">
                <a:avLst>
                  <a:gd fmla="val 50000" name="adj"/>
                </a:avLst>
              </a:prstGeom>
              <a:solidFill>
                <a:srgbClr val="4B4B4B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descr="Mobile View" id="41" name="Shape 41"/>
            <p:cNvPicPr preferRelativeResize="0"/>
            <p:nvPr/>
          </p:nvPicPr>
          <p:blipFill rotWithShape="1">
            <a:blip r:embed="rId3">
              <a:alphaModFix/>
            </a:blip>
            <a:srcRect b="4371" l="0" r="0" t="4362"/>
            <a:stretch/>
          </p:blipFill>
          <p:spPr>
            <a:xfrm>
              <a:off x="7720839" y="2222723"/>
              <a:ext cx="1037555" cy="183341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" name="Shape 42"/>
            <p:cNvSpPr/>
            <p:nvPr/>
          </p:nvSpPr>
          <p:spPr>
            <a:xfrm flipH="1">
              <a:off x="7722342" y="2222973"/>
              <a:ext cx="1037700" cy="1833000"/>
            </a:xfrm>
            <a:prstGeom prst="rtTriangle">
              <a:avLst/>
            </a:prstGeom>
            <a:solidFill>
              <a:srgbClr val="000000">
                <a:alpha val="3080"/>
              </a:srgb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Section header">
    <p:bg>
      <p:bgPr>
        <a:solidFill>
          <a:schemeClr val="dk1"/>
        </a:solid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Shape 4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5" name="Shape 4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6" name="Shape 4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Shape 47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3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3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3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3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3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3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3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3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Shape 4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and bod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51" name="Shape 51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2" name="Shape 5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3" name="Shape 5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54" name="Shape 5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Clr>
                <a:schemeClr val="dk2"/>
              </a:buClr>
              <a:buSzPct val="100000"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buClr>
                <a:schemeClr val="dk2"/>
              </a:buClr>
              <a:buSzPct val="100000"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buClr>
                <a:schemeClr val="dk2"/>
              </a:buClr>
              <a:buSzPct val="100000"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buClr>
                <a:schemeClr val="dk2"/>
              </a:buClr>
              <a:buSzPct val="100000"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buClr>
                <a:schemeClr val="dk2"/>
              </a:buClr>
              <a:buSzPct val="100000"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buClr>
                <a:schemeClr val="dk2"/>
              </a:buClr>
              <a:buSzPct val="100000"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buClr>
                <a:schemeClr val="dk2"/>
              </a:buClr>
              <a:buSzPct val="100000"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buClr>
                <a:schemeClr val="dk2"/>
              </a:buClr>
              <a:buSzPct val="100000"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buClr>
                <a:schemeClr val="dk2"/>
              </a:buClr>
              <a:buSzPct val="100000"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5" name="Shape 5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56" name="Shape 5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and two columns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59" name="Shape 5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0" name="Shape 6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1" name="Shape 6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62" name="Shape 62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Clr>
                <a:schemeClr val="dk2"/>
              </a:buClr>
              <a:buSzPct val="100000"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buClr>
                <a:schemeClr val="dk2"/>
              </a:buClr>
              <a:buSzPct val="100000"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buClr>
                <a:schemeClr val="dk2"/>
              </a:buClr>
              <a:buSzPct val="100000"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buClr>
                <a:schemeClr val="dk2"/>
              </a:buClr>
              <a:buSzPct val="100000"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buClr>
                <a:schemeClr val="dk2"/>
              </a:buClr>
              <a:buSzPct val="100000"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buClr>
                <a:schemeClr val="dk2"/>
              </a:buClr>
              <a:buSzPct val="100000"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buClr>
                <a:schemeClr val="dk2"/>
              </a:buClr>
              <a:buSzPct val="100000"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buClr>
                <a:schemeClr val="dk2"/>
              </a:buClr>
              <a:buSzPct val="100000"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buClr>
                <a:schemeClr val="dk2"/>
              </a:buClr>
              <a:buSzPct val="100000"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3" name="Shape 63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64" name="Shape 64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65" name="Shape 6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68" name="Shape 68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9" name="Shape 6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0" name="Shape 7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71" name="Shape 71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Clr>
                <a:schemeClr val="dk2"/>
              </a:buClr>
              <a:buSzPct val="100000"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buClr>
                <a:schemeClr val="dk2"/>
              </a:buClr>
              <a:buSzPct val="100000"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buClr>
                <a:schemeClr val="dk2"/>
              </a:buClr>
              <a:buSzPct val="100000"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buClr>
                <a:schemeClr val="dk2"/>
              </a:buClr>
              <a:buSzPct val="100000"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buClr>
                <a:schemeClr val="dk2"/>
              </a:buClr>
              <a:buSzPct val="100000"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buClr>
                <a:schemeClr val="dk2"/>
              </a:buClr>
              <a:buSzPct val="100000"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buClr>
                <a:schemeClr val="dk2"/>
              </a:buClr>
              <a:buSzPct val="100000"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buClr>
                <a:schemeClr val="dk2"/>
              </a:buClr>
              <a:buSzPct val="100000"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buClr>
                <a:schemeClr val="dk2"/>
              </a:buClr>
              <a:buSzPct val="100000"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2" name="Shape 7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only 1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5" name="Shape 7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One column tex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78" name="Shape 78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9" name="Shape 7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0" name="Shape 8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81" name="Shape 81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Clr>
                <a:schemeClr val="dk2"/>
              </a:buClr>
              <a:buSzPct val="100000"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buClr>
                <a:schemeClr val="dk2"/>
              </a:buClr>
              <a:buSzPct val="100000"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buClr>
                <a:schemeClr val="dk2"/>
              </a:buClr>
              <a:buSzPct val="100000"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buClr>
                <a:schemeClr val="dk2"/>
              </a:buClr>
              <a:buSzPct val="100000"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buClr>
                <a:schemeClr val="dk2"/>
              </a:buClr>
              <a:buSzPct val="100000"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buClr>
                <a:schemeClr val="dk2"/>
              </a:buClr>
              <a:buSzPct val="100000"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buClr>
                <a:schemeClr val="dk2"/>
              </a:buClr>
              <a:buSzPct val="100000"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buClr>
                <a:schemeClr val="dk2"/>
              </a:buClr>
              <a:buSzPct val="100000"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buClr>
                <a:schemeClr val="dk2"/>
              </a:buClr>
              <a:buSzPct val="100000"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2" name="Shape 82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83" name="Shape 8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in point">
    <p:bg>
      <p:bgPr>
        <a:solidFill>
          <a:schemeClr val="accent3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Shape 85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86" name="Shape 8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7" name="Shape 8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Shape 8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3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3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3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3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3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3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3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3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Shape 8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buSzPct val="1000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buSzPct val="1000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buSzPct val="1000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buSzPct val="1000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buSzPct val="1000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buSzPct val="1000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buSzPct val="1000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buSzPct val="1000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ct val="1000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ct val="1000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ct val="1000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ct val="1000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ct val="1000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ct val="1000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ct val="1000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ct val="1000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ct val="1000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image" Target="../media/image5.png"/><Relationship Id="rId5" Type="http://schemas.openxmlformats.org/officeDocument/2006/relationships/image" Target="../media/image3.jpg"/><Relationship Id="rId6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Introduct</a:t>
            </a:r>
            <a:r>
              <a:rPr lang="en"/>
              <a:t>ion to Data Science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&gt; Project Proposal</a:t>
            </a:r>
          </a:p>
        </p:txBody>
      </p:sp>
      <p:sp>
        <p:nvSpPr>
          <p:cNvPr id="136" name="Shape 136"/>
          <p:cNvSpPr txBox="1"/>
          <p:nvPr/>
        </p:nvSpPr>
        <p:spPr>
          <a:xfrm>
            <a:off x="5279500" y="3355175"/>
            <a:ext cx="37023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1800" u="sng">
                <a:solidFill>
                  <a:srgbClr val="EFEFEF"/>
                </a:solidFill>
              </a:rPr>
              <a:t>Members: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ct val="100000"/>
              <a:buChar char="●"/>
            </a:pPr>
            <a:r>
              <a:rPr b="1" lang="en" sz="1800">
                <a:solidFill>
                  <a:srgbClr val="EFEFEF"/>
                </a:solidFill>
              </a:rPr>
              <a:t>Mohsin Aslam - 15157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ct val="100000"/>
              <a:buChar char="●"/>
            </a:pPr>
            <a:r>
              <a:rPr b="1" lang="en" sz="1800">
                <a:solidFill>
                  <a:srgbClr val="EFEFEF"/>
                </a:solidFill>
              </a:rPr>
              <a:t>Mudassir Ali Baig - 15164</a:t>
            </a:r>
          </a:p>
          <a:p>
            <a:pPr indent="-342900" lvl="0" marL="457200" rtl="0">
              <a:spcBef>
                <a:spcPts val="0"/>
              </a:spcBef>
              <a:buClr>
                <a:srgbClr val="EFEFEF"/>
              </a:buClr>
              <a:buSzPct val="100000"/>
              <a:buChar char="●"/>
            </a:pPr>
            <a:r>
              <a:rPr b="1" lang="en" sz="1800">
                <a:solidFill>
                  <a:srgbClr val="EFEFEF"/>
                </a:solidFill>
              </a:rPr>
              <a:t>Wajih Siddiqui - 15153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Problem statement</a:t>
            </a:r>
          </a:p>
        </p:txBody>
      </p:sp>
      <p:sp>
        <p:nvSpPr>
          <p:cNvPr id="142" name="Shape 142"/>
          <p:cNvSpPr txBox="1"/>
          <p:nvPr>
            <p:ph idx="2" type="body"/>
          </p:nvPr>
        </p:nvSpPr>
        <p:spPr>
          <a:xfrm>
            <a:off x="5174225" y="723775"/>
            <a:ext cx="3374400" cy="4130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i="1" lang="en" sz="1600">
                <a:solidFill>
                  <a:schemeClr val="dk1"/>
                </a:solidFill>
              </a:rPr>
              <a:t>“Determine factors that lead to employee attrition and explore important questions such as Showing a breakdown of distance from home by job role and attrition”</a:t>
            </a:r>
          </a:p>
          <a:p>
            <a:pPr lvl="0">
              <a:spcBef>
                <a:spcPts val="0"/>
              </a:spcBef>
              <a:buNone/>
            </a:pPr>
            <a:r>
              <a:rPr b="1" i="1" lang="en" sz="1600">
                <a:solidFill>
                  <a:schemeClr val="dk1"/>
                </a:solidFill>
              </a:rPr>
              <a:t>Compare average monthly income by education and attrition. </a:t>
            </a:r>
          </a:p>
          <a:p>
            <a:pPr lvl="0">
              <a:spcBef>
                <a:spcPts val="0"/>
              </a:spcBef>
              <a:buNone/>
            </a:pPr>
            <a:r>
              <a:rPr b="1" i="1" lang="en" sz="1600">
                <a:solidFill>
                  <a:schemeClr val="dk1"/>
                </a:solidFill>
              </a:rPr>
              <a:t>Why are the best and most experienced employees leaving prematurely and try to predict which valuable employees will leave next?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Data Sources to be Used</a:t>
            </a:r>
          </a:p>
        </p:txBody>
      </p:sp>
      <p:sp>
        <p:nvSpPr>
          <p:cNvPr id="148" name="Shape 14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33375" lvl="0" marL="4572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-"/>
            </a:pPr>
            <a:r>
              <a:rPr lang="en" sz="16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IBM HR Analytics Employee Attrition &amp; Performance</a:t>
            </a:r>
          </a:p>
          <a:p>
            <a:pPr indent="-333375" lvl="0" marL="4572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-"/>
            </a:pPr>
            <a:r>
              <a:rPr lang="en" sz="16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HR data from an organization whose details are anonymize with similar attributes that correspond to employee attrition</a:t>
            </a:r>
          </a:p>
          <a:p>
            <a:pPr indent="-333375" lvl="0" marL="457200" rtl="0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ct val="100000"/>
              <a:buFont typeface="Arial"/>
              <a:buChar char="-"/>
            </a:pPr>
            <a:r>
              <a:rPr lang="en" sz="16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Datasource: https://www.kaggle.com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accent1"/>
        </a:solid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/>
          <p:nvPr>
            <p:ph type="title"/>
          </p:nvPr>
        </p:nvSpPr>
        <p:spPr>
          <a:xfrm>
            <a:off x="729450" y="864300"/>
            <a:ext cx="7021200" cy="674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Integration of Data Sources</a:t>
            </a:r>
          </a:p>
        </p:txBody>
      </p:sp>
      <p:sp>
        <p:nvSpPr>
          <p:cNvPr id="154" name="Shape 154"/>
          <p:cNvSpPr txBox="1"/>
          <p:nvPr>
            <p:ph type="title"/>
          </p:nvPr>
        </p:nvSpPr>
        <p:spPr>
          <a:xfrm>
            <a:off x="111250" y="1745725"/>
            <a:ext cx="4551900" cy="27795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23850" lvl="0" marL="457200" rtl="0">
              <a:spcBef>
                <a:spcPts val="0"/>
              </a:spcBef>
              <a:spcAft>
                <a:spcPts val="0"/>
              </a:spcAft>
              <a:buSzPct val="100000"/>
              <a:buFont typeface="Lato"/>
              <a:buChar char="-"/>
            </a:pPr>
            <a:r>
              <a:rPr b="0" lang="en" sz="1500">
                <a:latin typeface="Lato"/>
                <a:ea typeface="Lato"/>
                <a:cs typeface="Lato"/>
                <a:sym typeface="Lato"/>
              </a:rPr>
              <a:t>Both datasets contain features that relate to employee attrition</a:t>
            </a:r>
          </a:p>
          <a:p>
            <a:pPr indent="-323850" lvl="0" marL="457200" rtl="0">
              <a:spcBef>
                <a:spcPts val="0"/>
              </a:spcBef>
              <a:spcAft>
                <a:spcPts val="0"/>
              </a:spcAft>
              <a:buSzPct val="100000"/>
              <a:buFont typeface="Lato"/>
              <a:buChar char="-"/>
            </a:pPr>
            <a:r>
              <a:rPr b="0" lang="en" sz="1500">
                <a:latin typeface="Lato"/>
                <a:ea typeface="Lato"/>
                <a:cs typeface="Lato"/>
                <a:sym typeface="Lato"/>
              </a:rPr>
              <a:t>Combine both datasets, keep common features</a:t>
            </a:r>
          </a:p>
          <a:p>
            <a:pPr indent="-323850" lvl="0" marL="457200" rtl="0">
              <a:spcBef>
                <a:spcPts val="0"/>
              </a:spcBef>
              <a:spcAft>
                <a:spcPts val="0"/>
              </a:spcAft>
              <a:buSzPct val="100000"/>
              <a:buFont typeface="Lato"/>
              <a:buChar char="-"/>
            </a:pPr>
            <a:r>
              <a:rPr b="0" lang="en" sz="1500">
                <a:latin typeface="Lato"/>
                <a:ea typeface="Lato"/>
                <a:cs typeface="Lato"/>
                <a:sym typeface="Lato"/>
              </a:rPr>
              <a:t>Enumerate similar columns for compatibility</a:t>
            </a:r>
          </a:p>
          <a:p>
            <a:pPr indent="-323850" lvl="0" marL="457200" rtl="0">
              <a:spcBef>
                <a:spcPts val="0"/>
              </a:spcBef>
              <a:spcAft>
                <a:spcPts val="0"/>
              </a:spcAft>
              <a:buSzPct val="100000"/>
              <a:buFont typeface="Lato"/>
              <a:buChar char="-"/>
            </a:pPr>
            <a:r>
              <a:rPr b="0" lang="en" sz="1500">
                <a:latin typeface="Lato"/>
                <a:ea typeface="Lato"/>
                <a:cs typeface="Lato"/>
                <a:sym typeface="Lato"/>
              </a:rPr>
              <a:t>Deal with missing values i.e intersection of features</a:t>
            </a:r>
          </a:p>
          <a:p>
            <a:pPr indent="-323850" lvl="0" marL="457200" rtl="0">
              <a:spcBef>
                <a:spcPts val="0"/>
              </a:spcBef>
              <a:buSzPct val="100000"/>
              <a:buFont typeface="Lato"/>
              <a:buChar char="-"/>
            </a:pPr>
            <a:r>
              <a:rPr b="0" lang="en" sz="1500">
                <a:latin typeface="Lato"/>
                <a:ea typeface="Lato"/>
                <a:cs typeface="Lato"/>
                <a:sym typeface="Lato"/>
              </a:rPr>
              <a:t>Determine unknown features like employee age, expected salary, rank where required</a:t>
            </a:r>
          </a:p>
        </p:txBody>
      </p:sp>
      <p:grpSp>
        <p:nvGrpSpPr>
          <p:cNvPr id="155" name="Shape 155"/>
          <p:cNvGrpSpPr/>
          <p:nvPr/>
        </p:nvGrpSpPr>
        <p:grpSpPr>
          <a:xfrm>
            <a:off x="6304849" y="2286595"/>
            <a:ext cx="2311753" cy="2311753"/>
            <a:chOff x="4303290" y="1676962"/>
            <a:chExt cx="1854000" cy="1854000"/>
          </a:xfrm>
        </p:grpSpPr>
        <p:sp>
          <p:nvSpPr>
            <p:cNvPr id="156" name="Shape 156"/>
            <p:cNvSpPr/>
            <p:nvPr/>
          </p:nvSpPr>
          <p:spPr>
            <a:xfrm>
              <a:off x="4303290" y="1676962"/>
              <a:ext cx="1854000" cy="1854000"/>
            </a:xfrm>
            <a:prstGeom prst="ellipse">
              <a:avLst/>
            </a:prstGeom>
            <a:solidFill>
              <a:srgbClr val="37474F">
                <a:alpha val="90760"/>
              </a:srgbClr>
            </a:solidFill>
            <a:ln cap="flat" cmpd="sng" w="9525">
              <a:solidFill>
                <a:srgbClr val="37474F"/>
              </a:solidFill>
              <a:prstDash val="dash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7" name="Shape 157"/>
            <p:cNvSpPr txBox="1"/>
            <p:nvPr/>
          </p:nvSpPr>
          <p:spPr>
            <a:xfrm>
              <a:off x="5010351" y="2455615"/>
              <a:ext cx="1075200" cy="52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lnSpc>
                  <a:spcPct val="115000"/>
                </a:lnSpc>
                <a:spcBef>
                  <a:spcPts val="0"/>
                </a:spcBef>
                <a:buSzPct val="61111"/>
                <a:buNone/>
              </a:pPr>
              <a:r>
                <a:rPr lang="en" sz="1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XYZ HR Analytics</a:t>
              </a:r>
            </a:p>
          </p:txBody>
        </p:sp>
      </p:grpSp>
      <p:grpSp>
        <p:nvGrpSpPr>
          <p:cNvPr id="158" name="Shape 158"/>
          <p:cNvGrpSpPr/>
          <p:nvPr/>
        </p:nvGrpSpPr>
        <p:grpSpPr>
          <a:xfrm>
            <a:off x="4663208" y="2286595"/>
            <a:ext cx="2311753" cy="2311753"/>
            <a:chOff x="2986712" y="1676962"/>
            <a:chExt cx="1854000" cy="1854000"/>
          </a:xfrm>
        </p:grpSpPr>
        <p:sp>
          <p:nvSpPr>
            <p:cNvPr id="159" name="Shape 159"/>
            <p:cNvSpPr/>
            <p:nvPr/>
          </p:nvSpPr>
          <p:spPr>
            <a:xfrm>
              <a:off x="2986712" y="1676962"/>
              <a:ext cx="1854000" cy="1854000"/>
            </a:xfrm>
            <a:prstGeom prst="ellipse">
              <a:avLst/>
            </a:prstGeom>
            <a:solidFill>
              <a:srgbClr val="EFEFEF">
                <a:alpha val="65760"/>
              </a:srgbClr>
            </a:solidFill>
            <a:ln cap="flat" cmpd="sng" w="9525">
              <a:solidFill>
                <a:srgbClr val="37474F"/>
              </a:solidFill>
              <a:prstDash val="dash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0" name="Shape 160"/>
            <p:cNvSpPr txBox="1"/>
            <p:nvPr/>
          </p:nvSpPr>
          <p:spPr>
            <a:xfrm>
              <a:off x="3228101" y="2343266"/>
              <a:ext cx="1075200" cy="52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lnSpc>
                  <a:spcPct val="115000"/>
                </a:lnSpc>
                <a:spcBef>
                  <a:spcPts val="0"/>
                </a:spcBef>
                <a:buSzPct val="61111"/>
                <a:buNone/>
              </a:pPr>
              <a:r>
                <a:rPr b="1" lang="en" sz="1800">
                  <a:solidFill>
                    <a:srgbClr val="37474F"/>
                  </a:solidFill>
                  <a:latin typeface="Roboto"/>
                  <a:ea typeface="Roboto"/>
                  <a:cs typeface="Roboto"/>
                  <a:sym typeface="Roboto"/>
                </a:rPr>
                <a:t>IBM HR Analytics</a:t>
              </a:r>
            </a:p>
          </p:txBody>
        </p:sp>
      </p:grpSp>
      <p:cxnSp>
        <p:nvCxnSpPr>
          <p:cNvPr id="161" name="Shape 161"/>
          <p:cNvCxnSpPr/>
          <p:nvPr/>
        </p:nvCxnSpPr>
        <p:spPr>
          <a:xfrm flipH="1" rot="10800000">
            <a:off x="6636413" y="1689743"/>
            <a:ext cx="434400" cy="162120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lg" w="lg" type="triangle"/>
            <a:tailEnd len="lg" w="lg" type="none"/>
          </a:ln>
        </p:spPr>
      </p:cxnSp>
      <p:sp>
        <p:nvSpPr>
          <p:cNvPr id="162" name="Shape 162"/>
          <p:cNvSpPr txBox="1"/>
          <p:nvPr/>
        </p:nvSpPr>
        <p:spPr>
          <a:xfrm>
            <a:off x="6444975" y="963625"/>
            <a:ext cx="2012100" cy="78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17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Common Feature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 txBox="1"/>
          <p:nvPr>
            <p:ph idx="1" type="body"/>
          </p:nvPr>
        </p:nvSpPr>
        <p:spPr>
          <a:xfrm>
            <a:off x="729450" y="2078875"/>
            <a:ext cx="7688700" cy="30015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11150" lvl="0" marL="457200" rtl="0">
              <a:spcBef>
                <a:spcPts val="0"/>
              </a:spcBef>
              <a:spcAft>
                <a:spcPts val="1000"/>
              </a:spcAft>
              <a:buSzPct val="100000"/>
              <a:buChar char="➔"/>
            </a:pPr>
            <a:r>
              <a:rPr lang="en"/>
              <a:t>Analyze the data and perform data preprocessing in order to shape up the data for particular model.</a:t>
            </a:r>
          </a:p>
          <a:p>
            <a:pPr indent="-311150" lvl="0" marL="457200" rtl="0">
              <a:spcBef>
                <a:spcPts val="0"/>
              </a:spcBef>
              <a:spcAft>
                <a:spcPts val="1000"/>
              </a:spcAft>
              <a:buSzPct val="100000"/>
              <a:buChar char="➔"/>
            </a:pPr>
            <a:r>
              <a:rPr lang="en"/>
              <a:t>Perform exploratory data analysis to find the initial correlations within the dataset and visualize it. </a:t>
            </a:r>
          </a:p>
          <a:p>
            <a:pPr indent="-311150" lvl="0" marL="457200" rtl="0">
              <a:spcBef>
                <a:spcPts val="0"/>
              </a:spcBef>
              <a:spcAft>
                <a:spcPts val="1000"/>
              </a:spcAft>
              <a:buSzPct val="100000"/>
              <a:buChar char="➔"/>
            </a:pPr>
            <a:r>
              <a:rPr lang="en"/>
              <a:t>Perform multiple classification algorithms like Random </a:t>
            </a:r>
            <a:r>
              <a:rPr lang="en"/>
              <a:t>Forest</a:t>
            </a:r>
            <a:r>
              <a:rPr lang="en"/>
              <a:t>, Logistic Regression for employee churn rate.</a:t>
            </a:r>
          </a:p>
          <a:p>
            <a:pPr indent="-311150" lvl="0" marL="457200" rtl="0">
              <a:spcBef>
                <a:spcPts val="0"/>
              </a:spcBef>
              <a:spcAft>
                <a:spcPts val="1000"/>
              </a:spcAft>
              <a:buSzPct val="100000"/>
              <a:buChar char="➔"/>
            </a:pPr>
            <a:r>
              <a:rPr lang="en"/>
              <a:t>Iteratively applying the algorithm with changes in preprocessing steps and changes in the parameters of the model to obtain the best accuracy for the employee attrition.</a:t>
            </a:r>
          </a:p>
          <a:p>
            <a:pPr indent="-311150" lvl="0" marL="457200" rtl="0">
              <a:spcBef>
                <a:spcPts val="0"/>
              </a:spcBef>
              <a:spcAft>
                <a:spcPts val="1000"/>
              </a:spcAft>
              <a:buSzPct val="100000"/>
              <a:buChar char="➔"/>
            </a:pPr>
            <a:r>
              <a:rPr lang="en"/>
              <a:t>Determine strategies for HR to hire employees on this model.</a:t>
            </a:r>
          </a:p>
          <a:p>
            <a:pPr indent="-311150" lvl="0" marL="457200" rtl="0">
              <a:spcBef>
                <a:spcPts val="0"/>
              </a:spcBef>
              <a:spcAft>
                <a:spcPts val="1000"/>
              </a:spcAft>
              <a:buSzPct val="100000"/>
              <a:buChar char="➔"/>
            </a:pPr>
            <a:r>
              <a:rPr lang="en"/>
              <a:t>Choose the model with best accuracy from a number of classification models.</a:t>
            </a:r>
          </a:p>
          <a:p>
            <a:pPr lvl="0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168" name="Shape 16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Analysis Planned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pen Chromebook laptop computer" id="173" name="Shape 173"/>
          <p:cNvPicPr preferRelativeResize="0"/>
          <p:nvPr/>
        </p:nvPicPr>
        <p:blipFill rotWithShape="1">
          <a:blip r:embed="rId3">
            <a:alphaModFix/>
          </a:blip>
          <a:srcRect b="0" l="0" r="3344" t="0"/>
          <a:stretch/>
        </p:blipFill>
        <p:spPr>
          <a:xfrm>
            <a:off x="4606900" y="1323550"/>
            <a:ext cx="4537098" cy="2822399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Shape 174"/>
          <p:cNvSpPr/>
          <p:nvPr/>
        </p:nvSpPr>
        <p:spPr>
          <a:xfrm>
            <a:off x="5143500" y="1562975"/>
            <a:ext cx="3500400" cy="2068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5" name="Shape 175"/>
          <p:cNvSpPr txBox="1"/>
          <p:nvPr>
            <p:ph type="ctrTitle"/>
          </p:nvPr>
        </p:nvSpPr>
        <p:spPr>
          <a:xfrm>
            <a:off x="729450" y="1322450"/>
            <a:ext cx="4007700" cy="34749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Caveat"/>
                <a:ea typeface="Caveat"/>
                <a:cs typeface="Caveat"/>
                <a:sym typeface="Caveat"/>
              </a:rPr>
              <a:t>Tools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5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81000" lvl="0" marL="9144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aveat"/>
              <a:buChar char="-"/>
            </a:pPr>
            <a:r>
              <a:rPr lang="en" sz="2400">
                <a:solidFill>
                  <a:srgbClr val="000000"/>
                </a:solidFill>
                <a:latin typeface="Caveat"/>
                <a:ea typeface="Caveat"/>
                <a:cs typeface="Caveat"/>
                <a:sym typeface="Caveat"/>
              </a:rPr>
              <a:t>IPython </a:t>
            </a:r>
          </a:p>
          <a:p>
            <a:pPr indent="-381000" lvl="0" marL="9144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aveat"/>
              <a:buChar char="-"/>
            </a:pPr>
            <a:r>
              <a:rPr lang="en" sz="2400">
                <a:solidFill>
                  <a:srgbClr val="000000"/>
                </a:solidFill>
                <a:latin typeface="Caveat"/>
                <a:ea typeface="Caveat"/>
                <a:cs typeface="Caveat"/>
                <a:sym typeface="Caveat"/>
              </a:rPr>
              <a:t>Pandas</a:t>
            </a:r>
          </a:p>
          <a:p>
            <a:pPr indent="-381000" lvl="0" marL="9144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aveat"/>
              <a:buChar char="-"/>
            </a:pPr>
            <a:r>
              <a:rPr lang="en" sz="2400">
                <a:solidFill>
                  <a:srgbClr val="000000"/>
                </a:solidFill>
                <a:latin typeface="Caveat"/>
                <a:ea typeface="Caveat"/>
                <a:cs typeface="Caveat"/>
                <a:sym typeface="Caveat"/>
              </a:rPr>
              <a:t> Scikit Learn</a:t>
            </a:r>
          </a:p>
          <a:p>
            <a:pPr indent="-381000" lvl="0" marL="9144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aveat"/>
              <a:buChar char="-"/>
            </a:pPr>
            <a:r>
              <a:rPr lang="en" sz="2400">
                <a:solidFill>
                  <a:srgbClr val="000000"/>
                </a:solidFill>
                <a:latin typeface="Caveat"/>
                <a:ea typeface="Caveat"/>
                <a:cs typeface="Caveat"/>
                <a:sym typeface="Caveat"/>
              </a:rPr>
              <a:t> Seaborn</a:t>
            </a:r>
          </a:p>
          <a:p>
            <a:pPr indent="-381000" lvl="0" marL="9144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aveat"/>
              <a:buChar char="-"/>
            </a:pPr>
            <a:r>
              <a:rPr lang="en" sz="2400">
                <a:solidFill>
                  <a:srgbClr val="000000"/>
                </a:solidFill>
                <a:latin typeface="Caveat"/>
                <a:ea typeface="Caveat"/>
                <a:cs typeface="Caveat"/>
                <a:sym typeface="Caveat"/>
              </a:rPr>
              <a:t> Numpy</a:t>
            </a:r>
          </a:p>
          <a:p>
            <a:pPr indent="-381000" lvl="0" marL="914400" rtl="0">
              <a:spcBef>
                <a:spcPts val="0"/>
              </a:spcBef>
              <a:buClr>
                <a:srgbClr val="000000"/>
              </a:buClr>
              <a:buSzPct val="100000"/>
              <a:buFont typeface="Caveat"/>
              <a:buChar char="-"/>
            </a:pPr>
            <a:r>
              <a:rPr lang="en" sz="2400">
                <a:solidFill>
                  <a:srgbClr val="000000"/>
                </a:solidFill>
                <a:latin typeface="Caveat"/>
                <a:ea typeface="Caveat"/>
                <a:cs typeface="Caveat"/>
                <a:sym typeface="Caveat"/>
              </a:rPr>
              <a:t> Matplotlib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5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pic>
        <p:nvPicPr>
          <p:cNvPr id="176" name="Shape 1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91275" y="1764888"/>
            <a:ext cx="692700" cy="6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Shape 17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77300" y="1643100"/>
            <a:ext cx="1593050" cy="101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Shape 17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91275" y="2659500"/>
            <a:ext cx="2770800" cy="69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Final Product</a:t>
            </a:r>
          </a:p>
        </p:txBody>
      </p:sp>
      <p:sp>
        <p:nvSpPr>
          <p:cNvPr id="184" name="Shape 184"/>
          <p:cNvSpPr txBox="1"/>
          <p:nvPr>
            <p:ph idx="1" type="body"/>
          </p:nvPr>
        </p:nvSpPr>
        <p:spPr>
          <a:xfrm>
            <a:off x="727650" y="1942875"/>
            <a:ext cx="7688700" cy="1967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2385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b="1" lang="en" sz="1500"/>
              <a:t>A form based application to predict employee churn.</a:t>
            </a:r>
          </a:p>
          <a:p>
            <a:pPr indent="-32385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b="1" lang="en" sz="1500"/>
              <a:t>Help HR managers to retain employees</a:t>
            </a:r>
          </a:p>
          <a:p>
            <a:pPr indent="-323850" lvl="0" marL="457200" rtl="0">
              <a:lnSpc>
                <a:spcPct val="150000"/>
              </a:lnSpc>
              <a:spcBef>
                <a:spcPts val="0"/>
              </a:spcBef>
              <a:buSzPct val="100000"/>
              <a:buChar char="-"/>
            </a:pPr>
            <a:r>
              <a:rPr b="1" lang="en" sz="1500"/>
              <a:t>Determine the employee churn of the company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b="1" sz="15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accent1"/>
        </a:solidFill>
      </p:bgPr>
    </p:bg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Thank you !!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